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4" r:id="rId2"/>
    <p:sldMasterId id="2147483876" r:id="rId3"/>
    <p:sldMasterId id="2147483888" r:id="rId4"/>
    <p:sldMasterId id="2147483900" r:id="rId5"/>
  </p:sldMasterIdLst>
  <p:notesMasterIdLst>
    <p:notesMasterId r:id="rId24"/>
  </p:notesMasterIdLst>
  <p:sldIdLst>
    <p:sldId id="256" r:id="rId6"/>
    <p:sldId id="257" r:id="rId7"/>
    <p:sldId id="258" r:id="rId8"/>
    <p:sldId id="259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2" r:id="rId17"/>
    <p:sldId id="261" r:id="rId18"/>
    <p:sldId id="263" r:id="rId19"/>
    <p:sldId id="264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D0461-734B-4547-BDB8-89CBB6383508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BF6FD-43A0-4852-9594-0758BB8EB81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F8A98E-4833-4B25-8337-C5BED98A99D4}" type="slidenum">
              <a:rPr lang="pt-BR"/>
              <a:pPr/>
              <a:t>8</a:t>
            </a:fld>
            <a:endParaRPr lang="pt-BR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FB39DA-1387-4919-83FC-0D66973F33AC}" type="slidenum">
              <a:rPr lang="pt-BR"/>
              <a:pPr/>
              <a:t>9</a:t>
            </a:fld>
            <a:endParaRPr lang="pt-BR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04BBB3-DCED-4E1F-A061-07391AC753D2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5F401A-AAA6-4846-A4E5-255E11C62739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57200" y="457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err="1" smtClean="0">
                <a:latin typeface="Brush Script MT" pitchFamily="66" charset="0"/>
              </a:rPr>
              <a:t>There</a:t>
            </a:r>
            <a:r>
              <a:rPr lang="pt-BR" sz="5400" dirty="0" smtClean="0">
                <a:latin typeface="Brush Script MT" pitchFamily="66" charset="0"/>
              </a:rPr>
              <a:t> are </a:t>
            </a:r>
            <a:r>
              <a:rPr lang="pt-BR" sz="5400" dirty="0" err="1" smtClean="0">
                <a:latin typeface="Brush Script MT" pitchFamily="66" charset="0"/>
              </a:rPr>
              <a:t>people</a:t>
            </a:r>
            <a:r>
              <a:rPr lang="pt-BR" sz="5400" b="0" dirty="0" smtClean="0">
                <a:latin typeface="Brush Script MT" pitchFamily="66" charset="0"/>
              </a:rPr>
              <a:t> </a:t>
            </a:r>
            <a:endParaRPr lang="en-US" sz="5400" dirty="0">
              <a:latin typeface="Brush Script MT" pitchFamily="66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895600" y="1371601"/>
            <a:ext cx="358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 smtClean="0">
                <a:latin typeface="Brush Script MT" pitchFamily="66" charset="0"/>
              </a:rPr>
              <a:t>Who </a:t>
            </a:r>
            <a:r>
              <a:rPr lang="pt-BR" sz="4800" dirty="0" err="1" smtClean="0">
                <a:latin typeface="Brush Script MT" pitchFamily="66" charset="0"/>
              </a:rPr>
              <a:t>dream</a:t>
            </a:r>
            <a:endParaRPr lang="en-US" sz="4800" dirty="0">
              <a:latin typeface="Brush Script MT" pitchFamily="66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191000" y="2209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 err="1">
                <a:latin typeface="Brush Script MT" pitchFamily="66" charset="0"/>
              </a:rPr>
              <a:t>a</a:t>
            </a:r>
            <a:r>
              <a:rPr lang="pt-BR" sz="4800" dirty="0" err="1" smtClean="0">
                <a:latin typeface="Brush Script MT" pitchFamily="66" charset="0"/>
              </a:rPr>
              <a:t>bout</a:t>
            </a:r>
            <a:r>
              <a:rPr lang="pt-BR" sz="4800" dirty="0" smtClean="0">
                <a:latin typeface="Brush Script MT" pitchFamily="66" charset="0"/>
              </a:rPr>
              <a:t> </a:t>
            </a:r>
            <a:r>
              <a:rPr lang="pt-BR" sz="4800" dirty="0" err="1" smtClean="0">
                <a:latin typeface="Brush Script MT" pitchFamily="66" charset="0"/>
              </a:rPr>
              <a:t>their</a:t>
            </a:r>
            <a:r>
              <a:rPr lang="pt-BR" sz="4800" dirty="0" smtClean="0">
                <a:latin typeface="Brush Script MT" pitchFamily="66" charset="0"/>
              </a:rPr>
              <a:t> future.</a:t>
            </a:r>
            <a:endParaRPr lang="en-US" sz="4800" dirty="0">
              <a:latin typeface="Brush Script MT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62000" y="31242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 err="1" smtClean="0">
                <a:latin typeface="Brush Script MT" pitchFamily="66" charset="0"/>
              </a:rPr>
              <a:t>Meanwhile</a:t>
            </a:r>
            <a:r>
              <a:rPr lang="pt-BR" sz="4800" dirty="0" smtClean="0">
                <a:latin typeface="Brush Script MT" pitchFamily="66" charset="0"/>
              </a:rPr>
              <a:t>... </a:t>
            </a:r>
            <a:endParaRPr lang="en-US" sz="4800" dirty="0">
              <a:latin typeface="Brush Script MT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600200" y="42672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 err="1" smtClean="0">
                <a:latin typeface="Brush Script MT" pitchFamily="66" charset="0"/>
              </a:rPr>
              <a:t>You</a:t>
            </a:r>
            <a:r>
              <a:rPr lang="pt-BR" sz="4800" dirty="0" smtClean="0">
                <a:latin typeface="Brush Script MT" pitchFamily="66" charset="0"/>
              </a:rPr>
              <a:t> </a:t>
            </a:r>
            <a:r>
              <a:rPr lang="pt-BR" sz="4800" dirty="0" smtClean="0">
                <a:latin typeface="Berlin Sans FB Demi" pitchFamily="34" charset="0"/>
              </a:rPr>
              <a:t>BUILD UP </a:t>
            </a:r>
            <a:r>
              <a:rPr lang="pt-BR" sz="4800" dirty="0" err="1" smtClean="0">
                <a:latin typeface="Brush Script MT" pitchFamily="66" charset="0"/>
              </a:rPr>
              <a:t>your</a:t>
            </a:r>
            <a:r>
              <a:rPr lang="pt-BR" sz="4800" dirty="0" smtClean="0">
                <a:latin typeface="Brush Script MT" pitchFamily="66" charset="0"/>
              </a:rPr>
              <a:t> future</a:t>
            </a:r>
            <a:endParaRPr lang="en-US" sz="4800" dirty="0">
              <a:latin typeface="Brush Script MT" pitchFamily="66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286000" y="5562600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800" dirty="0" err="1" smtClean="0">
                <a:solidFill>
                  <a:srgbClr val="FFFF00"/>
                </a:solidFill>
                <a:latin typeface="Brush Script MT" pitchFamily="66" charset="0"/>
              </a:rPr>
              <a:t>Welcome</a:t>
            </a:r>
            <a:r>
              <a:rPr lang="pt-BR" sz="4800" dirty="0" smtClean="0">
                <a:solidFill>
                  <a:srgbClr val="FFFF00"/>
                </a:solidFill>
                <a:latin typeface="Brush Script MT" pitchFamily="66" charset="0"/>
              </a:rPr>
              <a:t> to </a:t>
            </a:r>
            <a:r>
              <a:rPr lang="pt-BR" sz="4800" dirty="0" smtClean="0">
                <a:solidFill>
                  <a:srgbClr val="FFFF00"/>
                </a:solidFill>
                <a:latin typeface="Bernard MT Condensed" pitchFamily="18" charset="0"/>
              </a:rPr>
              <a:t>IEBEU</a:t>
            </a:r>
            <a:r>
              <a:rPr lang="pt-BR" sz="4800" dirty="0" smtClean="0">
                <a:solidFill>
                  <a:srgbClr val="FFFF00"/>
                </a:solidFill>
                <a:latin typeface="Brush Script MT" pitchFamily="66" charset="0"/>
              </a:rPr>
              <a:t>!</a:t>
            </a:r>
            <a:endParaRPr lang="en-US" sz="4800" dirty="0">
              <a:solidFill>
                <a:srgbClr val="FFFF0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3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300"/>
                            </p:stCondLst>
                            <p:childTnLst>
                              <p:par>
                                <p:cTn id="2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3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300"/>
                            </p:stCondLst>
                            <p:childTnLst>
                              <p:par>
                                <p:cTn id="32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0" grpId="1"/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6600" dirty="0" smtClean="0"/>
              <a:t>SP5</a:t>
            </a:r>
            <a:endParaRPr lang="pt-BR" sz="66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1368425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12-year-olds &gt; 6th grade at school</a:t>
            </a:r>
          </a:p>
          <a:p>
            <a:pPr algn="ctr" eaLnBrk="1" hangingPunct="1"/>
            <a:r>
              <a:rPr lang="en-US" sz="3600" dirty="0" smtClean="0"/>
              <a:t>Course book: English Adventure 5</a:t>
            </a:r>
          </a:p>
          <a:p>
            <a:pPr algn="ctr" eaLnBrk="1" hangingPunct="1"/>
            <a:endParaRPr lang="pt-BR" sz="4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Young learner’s course: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Annual levels</a:t>
            </a:r>
          </a:p>
          <a:p>
            <a:pPr eaLnBrk="1" hangingPunct="1"/>
            <a:r>
              <a:rPr lang="en-US" sz="2800" dirty="0" smtClean="0"/>
              <a:t>5 years</a:t>
            </a:r>
          </a:p>
          <a:p>
            <a:pPr eaLnBrk="1" hangingPunct="1"/>
            <a:r>
              <a:rPr lang="en-US" sz="2800" dirty="0" smtClean="0"/>
              <a:t>Level: STARTER </a:t>
            </a:r>
            <a:r>
              <a:rPr lang="en-US" sz="2800" dirty="0" smtClean="0"/>
              <a:t> (RC1) through HIGH-BEGINNER (RC 4)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At the end of </a:t>
            </a:r>
            <a:r>
              <a:rPr lang="en-US" sz="2800" b="1" dirty="0" smtClean="0">
                <a:solidFill>
                  <a:srgbClr val="FF0000"/>
                </a:solidFill>
              </a:rPr>
              <a:t>all the levels</a:t>
            </a:r>
            <a:r>
              <a:rPr lang="en-US" sz="2800" dirty="0" smtClean="0"/>
              <a:t>, the student skips Basic and Beginner levels</a:t>
            </a:r>
          </a:p>
          <a:p>
            <a:pPr eaLnBrk="1" hangingPunct="1"/>
            <a:r>
              <a:rPr lang="en-US" sz="2800" dirty="0" smtClean="0"/>
              <a:t>If the student covers </a:t>
            </a:r>
            <a:r>
              <a:rPr lang="en-US" sz="2800" dirty="0" smtClean="0">
                <a:solidFill>
                  <a:srgbClr val="FF0000"/>
                </a:solidFill>
              </a:rPr>
              <a:t>SP</a:t>
            </a:r>
            <a:r>
              <a:rPr lang="en-US" sz="2800" dirty="0" smtClean="0"/>
              <a:t> </a:t>
            </a:r>
            <a:r>
              <a:rPr lang="en-US" sz="2800" dirty="0" smtClean="0"/>
              <a:t>levels only, he/she is able to skip </a:t>
            </a:r>
            <a:r>
              <a:rPr lang="en-US" sz="2800" b="1" dirty="0" smtClean="0"/>
              <a:t>RC </a:t>
            </a:r>
            <a:r>
              <a:rPr lang="en-US" sz="2800" b="1" dirty="0" smtClean="0"/>
              <a:t>(1 &amp; 2)</a:t>
            </a:r>
            <a:r>
              <a:rPr lang="en-US" sz="2800" dirty="0" smtClean="0"/>
              <a:t> on to the Beginner level. (see flowchart)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2057400"/>
            <a:ext cx="7772400" cy="1981200"/>
          </a:xfrm>
        </p:spPr>
        <p:txBody>
          <a:bodyPr/>
          <a:lstStyle/>
          <a:p>
            <a:pPr algn="ctr"/>
            <a:r>
              <a:rPr lang="pt-BR" dirty="0" smtClean="0"/>
              <a:t>SOME CONSIDERATIONS FOR TEACHING YOUNG LEARNERS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447800"/>
            <a:ext cx="3962400" cy="5181600"/>
          </a:xfrm>
        </p:spPr>
        <p:txBody>
          <a:bodyPr/>
          <a:lstStyle/>
          <a:p>
            <a:pPr>
              <a:buClr>
                <a:srgbClr val="FF0000"/>
              </a:buClr>
              <a:buFont typeface="Dixieland" pitchFamily="2" charset="2"/>
              <a:buNone/>
            </a:pPr>
            <a:r>
              <a:rPr lang="en-US">
                <a:solidFill>
                  <a:srgbClr val="CC00CC"/>
                </a:solidFill>
                <a:latin typeface="Arial" charset="0"/>
              </a:rPr>
              <a:t>Because children...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Have a  short concentration span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Learn fast and forget even faster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Are learning social skills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endParaRPr lang="en-US">
              <a:solidFill>
                <a:schemeClr val="accent2"/>
              </a:solidFill>
              <a:latin typeface="Arial" charset="0"/>
            </a:endParaRP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Learn first by listening and speaking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447800"/>
            <a:ext cx="4419600" cy="4572000"/>
          </a:xfrm>
        </p:spPr>
        <p:txBody>
          <a:bodyPr/>
          <a:lstStyle/>
          <a:p>
            <a:pPr>
              <a:buClr>
                <a:srgbClr val="FF0000"/>
              </a:buClr>
              <a:buFont typeface="Dixieland" pitchFamily="2" charset="2"/>
              <a:buNone/>
            </a:pPr>
            <a:r>
              <a:rPr lang="en-US" dirty="0">
                <a:solidFill>
                  <a:srgbClr val="CC00CC"/>
                </a:solidFill>
                <a:latin typeface="Arial" charset="0"/>
              </a:rPr>
              <a:t>You should...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Limit activities to a maximum of 20 minutes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Constantly revise and recycle language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Provide activities that develop abilities to cooperate/share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Focus on oral skills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905000" y="381000"/>
            <a:ext cx="5638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TEACHING CHILDREN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3886200" y="2133600"/>
            <a:ext cx="6096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3886200" y="2895600"/>
            <a:ext cx="6096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4038600" y="37338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4038600" y="5029200"/>
            <a:ext cx="5334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47800"/>
            <a:ext cx="4343400" cy="5181600"/>
          </a:xfrm>
        </p:spPr>
        <p:txBody>
          <a:bodyPr/>
          <a:lstStyle/>
          <a:p>
            <a:pPr>
              <a:buClr>
                <a:srgbClr val="FF0000"/>
              </a:buClr>
              <a:buFont typeface="Dixieland" pitchFamily="2" charset="2"/>
              <a:buNone/>
            </a:pPr>
            <a:r>
              <a:rPr lang="en-US" dirty="0">
                <a:solidFill>
                  <a:srgbClr val="CC00CC"/>
                </a:solidFill>
                <a:latin typeface="Arial" charset="0"/>
              </a:rPr>
              <a:t>Because children...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Have lots of energy and are sometimes clumsy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Cannot comprehend abstractions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Cannot analyze language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endParaRPr lang="en-US" dirty="0">
              <a:solidFill>
                <a:schemeClr val="accent2"/>
              </a:solidFill>
              <a:latin typeface="Arial" charset="0"/>
            </a:endParaRP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 dirty="0">
                <a:solidFill>
                  <a:schemeClr val="accent2"/>
                </a:solidFill>
                <a:latin typeface="Arial" charset="0"/>
              </a:rPr>
              <a:t>Have a natural instinct for playing and fun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4495800" cy="5181600"/>
          </a:xfrm>
        </p:spPr>
        <p:txBody>
          <a:bodyPr/>
          <a:lstStyle/>
          <a:p>
            <a:pPr>
              <a:buClr>
                <a:srgbClr val="FF0000"/>
              </a:buClr>
              <a:buFont typeface="Dixieland" pitchFamily="2" charset="2"/>
              <a:buNone/>
            </a:pPr>
            <a:r>
              <a:rPr lang="en-US">
                <a:solidFill>
                  <a:srgbClr val="CC00CC"/>
                </a:solidFill>
                <a:latin typeface="Arial" charset="0"/>
              </a:rPr>
              <a:t>You should...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Let them move! (TPR)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endParaRPr lang="en-US">
              <a:solidFill>
                <a:schemeClr val="accent2"/>
              </a:solidFill>
              <a:latin typeface="Arial" charset="0"/>
            </a:endParaRP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Use concrete references (realia/cards)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Use meaningful and memorable contexts and teach grammar implicitly</a:t>
            </a:r>
          </a:p>
          <a:p>
            <a:pPr>
              <a:buClr>
                <a:srgbClr val="FF0000"/>
              </a:buClr>
              <a:buFont typeface="Symbol" pitchFamily="18" charset="2"/>
              <a:buChar char="¨"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Provide activities that are fun! (games/ songs/ pen&amp;paper/drama/video)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905000" y="381000"/>
            <a:ext cx="5638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TEACHING CHILDREN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267200" y="2133600"/>
            <a:ext cx="3810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4114800" y="30480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4038600" y="51816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4114800" y="38862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609600" y="457200"/>
            <a:ext cx="8534400" cy="914400"/>
          </a:xfrm>
        </p:spPr>
        <p:txBody>
          <a:bodyPr/>
          <a:lstStyle/>
          <a:p>
            <a:r>
              <a:rPr lang="pt-BR" dirty="0" smtClean="0"/>
              <a:t>ENGLISH ADVENTURE – COMPONENTS:</a:t>
            </a:r>
            <a:endParaRPr lang="en-US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393144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4000" dirty="0" smtClean="0"/>
              <a:t>Teacher’s edition</a:t>
            </a:r>
          </a:p>
          <a:p>
            <a:pPr lvl="0"/>
            <a:r>
              <a:rPr lang="en-US" sz="4000" dirty="0" smtClean="0"/>
              <a:t>Student’s book with Workbook and CD-ROM</a:t>
            </a:r>
          </a:p>
          <a:p>
            <a:pPr lvl="0"/>
            <a:r>
              <a:rPr lang="en-US" sz="4000" dirty="0" smtClean="0"/>
              <a:t>Class CD</a:t>
            </a:r>
          </a:p>
          <a:p>
            <a:pPr lvl="0"/>
            <a:r>
              <a:rPr lang="en-US" sz="4000" dirty="0" smtClean="0"/>
              <a:t>Posters</a:t>
            </a:r>
          </a:p>
          <a:p>
            <a:pPr lvl="0"/>
            <a:r>
              <a:rPr lang="en-US" sz="4000" dirty="0" smtClean="0"/>
              <a:t>DVD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r>
              <a:rPr lang="pt-BR" dirty="0" smtClean="0"/>
              <a:t>THE OBJECTIVES: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72000"/>
          </a:xfrm>
        </p:spPr>
        <p:txBody>
          <a:bodyPr>
            <a:normAutofit/>
          </a:bodyPr>
          <a:lstStyle/>
          <a:p>
            <a:pPr lvl="0" algn="just"/>
            <a:r>
              <a:rPr lang="en-US" dirty="0" smtClean="0"/>
              <a:t>To develop a positive attitude to English – stimulating and fun contexts</a:t>
            </a:r>
          </a:p>
          <a:p>
            <a:pPr lvl="0" algn="just"/>
            <a:r>
              <a:rPr lang="en-US" dirty="0" smtClean="0"/>
              <a:t>To present activities and materials which allow students to explore different topics and concepts</a:t>
            </a:r>
          </a:p>
          <a:p>
            <a:pPr lvl="0" algn="just"/>
            <a:r>
              <a:rPr lang="en-US" dirty="0" smtClean="0"/>
              <a:t>To cater to varied learning styles</a:t>
            </a:r>
          </a:p>
          <a:p>
            <a:pPr lvl="0" algn="just"/>
            <a:r>
              <a:rPr lang="en-US" dirty="0" smtClean="0"/>
              <a:t>To encourage students to take an active role in their learning and to reflect on their progress</a:t>
            </a:r>
          </a:p>
          <a:p>
            <a:pPr lvl="0" algn="just"/>
            <a:r>
              <a:rPr lang="en-US" dirty="0" smtClean="0"/>
              <a:t>To establish a solid basis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r>
              <a:rPr lang="en-US" dirty="0" smtClean="0"/>
              <a:t>ORGANIZATION: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2000" y="1371600"/>
            <a:ext cx="7772400" cy="457200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8 Units consisting of 6 lessons each.</a:t>
            </a:r>
            <a:endParaRPr lang="en-US" sz="2800" dirty="0" smtClean="0"/>
          </a:p>
          <a:p>
            <a:pPr lvl="1"/>
            <a:r>
              <a:rPr lang="en-US" sz="2800" dirty="0" smtClean="0"/>
              <a:t>Lesson 1 – Presentation (good for role-play)</a:t>
            </a:r>
            <a:endParaRPr lang="en-US" sz="2400" dirty="0" smtClean="0"/>
          </a:p>
          <a:p>
            <a:pPr lvl="1"/>
            <a:r>
              <a:rPr lang="en-US" sz="2800" dirty="0" smtClean="0"/>
              <a:t>Lesson 2 – Vocabulary input / vocabulary practice (controlled practice)</a:t>
            </a:r>
            <a:endParaRPr lang="en-US" sz="2400" dirty="0" smtClean="0"/>
          </a:p>
          <a:p>
            <a:pPr lvl="1"/>
            <a:r>
              <a:rPr lang="en-US" sz="2800" dirty="0" smtClean="0"/>
              <a:t>Lesson 3 – Story (Disney Characters)</a:t>
            </a:r>
            <a:endParaRPr lang="en-US" sz="2400" dirty="0" smtClean="0"/>
          </a:p>
          <a:p>
            <a:pPr lvl="1"/>
            <a:r>
              <a:rPr lang="en-US" sz="2800" dirty="0" smtClean="0"/>
              <a:t>Lesson 4 – Active practice of vocabulary / Pronunciation practice</a:t>
            </a:r>
            <a:endParaRPr lang="en-US" sz="2400" dirty="0" smtClean="0"/>
          </a:p>
          <a:p>
            <a:pPr lvl="1"/>
            <a:r>
              <a:rPr lang="en-US" sz="2800" dirty="0" smtClean="0"/>
              <a:t>Lesson 5 – Song / target structure analysis (grammar)</a:t>
            </a:r>
            <a:endParaRPr lang="en-US" sz="2400" dirty="0" smtClean="0"/>
          </a:p>
          <a:p>
            <a:pPr lvl="1"/>
            <a:r>
              <a:rPr lang="en-US" sz="2800" dirty="0" smtClean="0"/>
              <a:t>Lesson 6 – Extended reading practice / project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LESSON STRUCTURE: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419600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3200" dirty="0" smtClean="0"/>
              <a:t>Each lesson: 45 minutes/1 hour</a:t>
            </a:r>
          </a:p>
          <a:p>
            <a:pPr lvl="2"/>
            <a:r>
              <a:rPr lang="en-US" sz="3200" dirty="0" smtClean="0"/>
              <a:t>Warm-up</a:t>
            </a:r>
          </a:p>
          <a:p>
            <a:pPr lvl="2"/>
            <a:r>
              <a:rPr lang="en-US" sz="3200" dirty="0" smtClean="0"/>
              <a:t>Presentation</a:t>
            </a:r>
          </a:p>
          <a:p>
            <a:pPr lvl="2"/>
            <a:r>
              <a:rPr lang="en-US" sz="3200" dirty="0" smtClean="0"/>
              <a:t>Story/song/communication: games, ask-and-answer activities</a:t>
            </a:r>
          </a:p>
          <a:p>
            <a:pPr lvl="2"/>
            <a:r>
              <a:rPr lang="en-US" sz="3200" dirty="0" smtClean="0"/>
              <a:t>Consolidation – recapitulation</a:t>
            </a:r>
          </a:p>
          <a:p>
            <a:pPr lvl="2"/>
            <a:r>
              <a:rPr lang="en-US" sz="3200" dirty="0" smtClean="0"/>
              <a:t>Workbook</a:t>
            </a:r>
          </a:p>
          <a:p>
            <a:pPr lvl="2"/>
            <a:r>
              <a:rPr lang="en-US" sz="3200" dirty="0" smtClean="0"/>
              <a:t>Optional activity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solidFill>
                  <a:srgbClr val="002060"/>
                </a:solidFill>
              </a:rPr>
              <a:t>TEACHER TRAINING WORKSHOP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>
              <a:buNone/>
            </a:pPr>
            <a:r>
              <a:rPr lang="pt-BR" dirty="0" err="1" smtClean="0"/>
              <a:t>Wednesday</a:t>
            </a:r>
            <a:r>
              <a:rPr lang="pt-BR" dirty="0" smtClean="0"/>
              <a:t>, July 23,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Offer good-quality teaching of English Language, Spanish Language, Computer Technology and Administrative Procedures;</a:t>
            </a:r>
          </a:p>
          <a:p>
            <a:pPr algn="just"/>
            <a:r>
              <a:rPr lang="en-US" dirty="0" smtClean="0"/>
              <a:t>Promote  social cultural and digital inclusion;</a:t>
            </a:r>
          </a:p>
          <a:p>
            <a:pPr algn="just"/>
            <a:r>
              <a:rPr lang="en-US" dirty="0" smtClean="0"/>
              <a:t>Serve our clients with commitment and care;</a:t>
            </a:r>
          </a:p>
          <a:p>
            <a:pPr algn="just"/>
            <a:r>
              <a:rPr lang="en-US" dirty="0" smtClean="0"/>
              <a:t>Qualify professional for an increasingly competitive market;</a:t>
            </a:r>
          </a:p>
          <a:p>
            <a:pPr algn="just"/>
            <a:r>
              <a:rPr lang="en-US" dirty="0" smtClean="0"/>
              <a:t> Figure amongst the 3 best institutions of language teaching in the state</a:t>
            </a:r>
          </a:p>
          <a:p>
            <a:endParaRPr lang="pt-BR" dirty="0" smtClean="0"/>
          </a:p>
          <a:p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OUR MISSION: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838200"/>
          </a:xfrm>
        </p:spPr>
        <p:txBody>
          <a:bodyPr/>
          <a:lstStyle/>
          <a:p>
            <a:r>
              <a:rPr lang="pt-BR" dirty="0" smtClean="0"/>
              <a:t>A BRIEF HISTORY: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81000" y="2590800"/>
            <a:ext cx="8229600" cy="2209800"/>
          </a:xfrm>
        </p:spPr>
        <p:txBody>
          <a:bodyPr/>
          <a:lstStyle/>
          <a:p>
            <a:pPr algn="just">
              <a:buNone/>
            </a:pPr>
            <a:r>
              <a:rPr lang="pt-BR" sz="3200" dirty="0" smtClean="0"/>
              <a:t>	IEBEU </a:t>
            </a:r>
            <a:r>
              <a:rPr lang="pt-BR" sz="3200" dirty="0" err="1" smtClean="0"/>
              <a:t>was</a:t>
            </a:r>
            <a:r>
              <a:rPr lang="pt-BR" sz="3200" dirty="0" smtClean="0"/>
              <a:t> </a:t>
            </a:r>
            <a:r>
              <a:rPr lang="pt-BR" sz="3200" dirty="0" err="1" smtClean="0"/>
              <a:t>founded</a:t>
            </a:r>
            <a:r>
              <a:rPr lang="pt-BR" sz="3200" dirty="0" smtClean="0"/>
              <a:t> in 1973 </a:t>
            </a:r>
            <a:r>
              <a:rPr lang="pt-BR" sz="3200" dirty="0" err="1" smtClean="0"/>
              <a:t>with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mission</a:t>
            </a:r>
            <a:r>
              <a:rPr lang="pt-BR" sz="3200" dirty="0" smtClean="0"/>
              <a:t> to </a:t>
            </a:r>
            <a:r>
              <a:rPr lang="pt-BR" sz="3200" dirty="0" err="1" smtClean="0"/>
              <a:t>offer</a:t>
            </a:r>
            <a:r>
              <a:rPr lang="pt-BR" sz="3200" dirty="0" smtClean="0"/>
              <a:t> </a:t>
            </a:r>
            <a:r>
              <a:rPr lang="pt-BR" sz="3200" dirty="0" err="1" smtClean="0"/>
              <a:t>high-quality</a:t>
            </a:r>
            <a:r>
              <a:rPr lang="pt-BR" sz="3200" dirty="0" smtClean="0"/>
              <a:t> </a:t>
            </a:r>
            <a:r>
              <a:rPr lang="pt-BR" sz="3200" dirty="0" err="1" smtClean="0"/>
              <a:t>teaching</a:t>
            </a:r>
            <a:r>
              <a:rPr lang="pt-BR" sz="3200" dirty="0" smtClean="0"/>
              <a:t>, </a:t>
            </a:r>
            <a:r>
              <a:rPr lang="pt-BR" sz="3200" dirty="0" err="1" smtClean="0"/>
              <a:t>exceptional</a:t>
            </a:r>
            <a:r>
              <a:rPr lang="pt-BR" sz="3200" dirty="0" smtClean="0"/>
              <a:t> </a:t>
            </a:r>
            <a:r>
              <a:rPr lang="pt-BR" sz="3200" dirty="0" err="1" smtClean="0"/>
              <a:t>service</a:t>
            </a:r>
            <a:r>
              <a:rPr lang="pt-BR" sz="3200" dirty="0" smtClean="0"/>
              <a:t> </a:t>
            </a:r>
            <a:r>
              <a:rPr lang="pt-BR" sz="3200" dirty="0" err="1" smtClean="0"/>
              <a:t>and</a:t>
            </a:r>
            <a:r>
              <a:rPr lang="pt-BR" sz="3200" dirty="0" smtClean="0"/>
              <a:t> </a:t>
            </a:r>
            <a:r>
              <a:rPr lang="pt-BR" sz="3200" dirty="0" err="1" smtClean="0"/>
              <a:t>with</a:t>
            </a:r>
            <a:r>
              <a:rPr lang="pt-BR" sz="3200" dirty="0" smtClean="0"/>
              <a:t> a </a:t>
            </a:r>
            <a:r>
              <a:rPr lang="pt-BR" sz="3200" dirty="0" err="1" smtClean="0"/>
              <a:t>smaller</a:t>
            </a:r>
            <a:r>
              <a:rPr lang="pt-BR" sz="3200" dirty="0" smtClean="0"/>
              <a:t> </a:t>
            </a:r>
            <a:r>
              <a:rPr lang="pt-BR" sz="3200" dirty="0" err="1" smtClean="0"/>
              <a:t>investment</a:t>
            </a:r>
            <a:r>
              <a:rPr lang="pt-BR" sz="3200" dirty="0" smtClean="0"/>
              <a:t> </a:t>
            </a:r>
            <a:r>
              <a:rPr lang="pt-BR" sz="3200" dirty="0" err="1" smtClean="0"/>
              <a:t>than</a:t>
            </a:r>
            <a:r>
              <a:rPr lang="pt-BR" sz="3200" dirty="0" smtClean="0"/>
              <a:t> </a:t>
            </a:r>
            <a:r>
              <a:rPr lang="pt-BR" sz="3200" dirty="0" err="1" smtClean="0"/>
              <a:t>our</a:t>
            </a:r>
            <a:r>
              <a:rPr lang="pt-BR" sz="3200" dirty="0" smtClean="0"/>
              <a:t> </a:t>
            </a:r>
            <a:r>
              <a:rPr lang="pt-BR" sz="3200" dirty="0" err="1" smtClean="0"/>
              <a:t>competitors</a:t>
            </a:r>
            <a:r>
              <a:rPr lang="pt-BR" sz="3200" dirty="0" smtClean="0"/>
              <a:t>;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FLOWCHART OF LEVELS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2"/>
                </a:solidFill>
              </a:rPr>
              <a:t>English course for Young Learners</a:t>
            </a:r>
          </a:p>
          <a:p>
            <a:pPr eaLnBrk="1" hangingPunct="1"/>
            <a:r>
              <a:rPr lang="en-US" sz="3600" dirty="0" smtClean="0">
                <a:solidFill>
                  <a:schemeClr val="tx2"/>
                </a:solidFill>
              </a:rPr>
              <a:t> ages 8 through 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884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543800" cy="1295400"/>
          </a:xfrm>
        </p:spPr>
        <p:txBody>
          <a:bodyPr/>
          <a:lstStyle/>
          <a:p>
            <a:pPr eaLnBrk="1" hangingPunct="1"/>
            <a:r>
              <a:rPr lang="pt-BR" sz="6600" dirty="0" smtClean="0"/>
              <a:t>SP </a:t>
            </a:r>
            <a:r>
              <a:rPr lang="pt-BR" sz="6600" dirty="0" smtClean="0"/>
              <a:t>1</a:t>
            </a:r>
          </a:p>
        </p:txBody>
      </p:sp>
      <p:sp>
        <p:nvSpPr>
          <p:cNvPr id="22341" name="Rectangle 2885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1368425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8-year-olds &gt; 2nd grade at school</a:t>
            </a:r>
          </a:p>
          <a:p>
            <a:pPr algn="ctr" eaLnBrk="1" hangingPunct="1"/>
            <a:r>
              <a:rPr lang="en-US" sz="3600" dirty="0" smtClean="0"/>
              <a:t>Course book: English Adventure 1</a:t>
            </a:r>
          </a:p>
          <a:p>
            <a:pPr algn="ctr" eaLnBrk="1" hangingPunct="1"/>
            <a:endParaRPr lang="pt-BR" sz="4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4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6600" dirty="0" smtClean="0"/>
              <a:t>SP </a:t>
            </a:r>
            <a:r>
              <a:rPr lang="pt-BR" sz="6600" dirty="0" smtClean="0"/>
              <a:t>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1368425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9-year-olds &gt; 3rd grade at school</a:t>
            </a:r>
          </a:p>
          <a:p>
            <a:pPr algn="ctr" eaLnBrk="1" hangingPunct="1"/>
            <a:r>
              <a:rPr lang="en-US" sz="3600" dirty="0" smtClean="0"/>
              <a:t>Course book: English Adventure 2</a:t>
            </a:r>
          </a:p>
          <a:p>
            <a:pPr algn="ctr" eaLnBrk="1" hangingPunct="1"/>
            <a:endParaRPr lang="pt-BR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6600" dirty="0" smtClean="0"/>
              <a:t>SP 3</a:t>
            </a:r>
            <a:endParaRPr lang="pt-BR" sz="66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1368425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10-year-olds &gt; 4th grade at school</a:t>
            </a:r>
          </a:p>
          <a:p>
            <a:pPr algn="ctr" eaLnBrk="1" hangingPunct="1"/>
            <a:r>
              <a:rPr lang="en-US" sz="3600" dirty="0" smtClean="0"/>
              <a:t>Course book: English Adventure 3</a:t>
            </a:r>
          </a:p>
          <a:p>
            <a:pPr algn="ctr" eaLnBrk="1" hangingPunct="1"/>
            <a:endParaRPr lang="pt-BR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6600" dirty="0" smtClean="0"/>
              <a:t>SP4</a:t>
            </a:r>
            <a:endParaRPr lang="pt-BR" sz="66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229600" cy="1368425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11-year-olds &gt; 5th grade at school</a:t>
            </a:r>
          </a:p>
          <a:p>
            <a:pPr algn="ctr" eaLnBrk="1" hangingPunct="1"/>
            <a:r>
              <a:rPr lang="en-US" sz="3600" dirty="0" smtClean="0"/>
              <a:t>Course book: English Adventure 4</a:t>
            </a:r>
          </a:p>
          <a:p>
            <a:pPr algn="ctr" eaLnBrk="1" hangingPunct="1"/>
            <a:endParaRPr lang="pt-BR" sz="4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Ápic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224</TotalTime>
  <Words>524</Words>
  <Application>Microsoft Office PowerPoint</Application>
  <PresentationFormat>Apresentação na tela (4:3)</PresentationFormat>
  <Paragraphs>96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Metrô</vt:lpstr>
      <vt:lpstr>Ápice</vt:lpstr>
      <vt:lpstr>Concurso</vt:lpstr>
      <vt:lpstr>Cívico</vt:lpstr>
      <vt:lpstr>Fluxo</vt:lpstr>
      <vt:lpstr>Slide 1</vt:lpstr>
      <vt:lpstr>TEACHER TRAINING WORKSHOP</vt:lpstr>
      <vt:lpstr>OUR MISSION:</vt:lpstr>
      <vt:lpstr>A BRIEF HISTORY:</vt:lpstr>
      <vt:lpstr>FLOWCHART OF LEVELS</vt:lpstr>
      <vt:lpstr>SP 1</vt:lpstr>
      <vt:lpstr>SP 2</vt:lpstr>
      <vt:lpstr>SP 3</vt:lpstr>
      <vt:lpstr>SP4</vt:lpstr>
      <vt:lpstr>SP5</vt:lpstr>
      <vt:lpstr>Young learner’s course:</vt:lpstr>
      <vt:lpstr>SOME CONSIDERATIONS FOR TEACHING YOUNG LEARNERS</vt:lpstr>
      <vt:lpstr>Slide 13</vt:lpstr>
      <vt:lpstr>Slide 14</vt:lpstr>
      <vt:lpstr>ENGLISH ADVENTURE – COMPONENTS:</vt:lpstr>
      <vt:lpstr>THE OBJECTIVES:</vt:lpstr>
      <vt:lpstr>ORGANIZATION:</vt:lpstr>
      <vt:lpstr>LESSON STRUCTURE: </vt:lpstr>
    </vt:vector>
  </TitlesOfParts>
  <Company>Laptop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are people who DREAM about their future</dc:title>
  <dc:creator>Karl Santana</dc:creator>
  <cp:lastModifiedBy>Guilherme</cp:lastModifiedBy>
  <cp:revision>20</cp:revision>
  <dcterms:created xsi:type="dcterms:W3CDTF">2008-07-22T12:53:53Z</dcterms:created>
  <dcterms:modified xsi:type="dcterms:W3CDTF">2009-11-23T16:53:37Z</dcterms:modified>
</cp:coreProperties>
</file>